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57" r:id="rId5"/>
    <p:sldId id="262" r:id="rId6"/>
    <p:sldId id="264" r:id="rId7"/>
    <p:sldId id="263" r:id="rId8"/>
    <p:sldId id="261" r:id="rId9"/>
    <p:sldId id="258" r:id="rId10"/>
    <p:sldId id="25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0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930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32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30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03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753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78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492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36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44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52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58F39-E8D4-4DF3-8FE6-B6E07A159974}" type="datetimeFigureOut">
              <a:rPr lang="pl-PL" smtClean="0"/>
              <a:t>2023-11-03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3CA48-9F0E-4AC9-8B51-C32413FEC8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83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r-mamczur@drmamczur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-mamczur.pl/blog/2014/co-moze-wiedziec-lekarz-o-wizualizacji-w-biznesi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-mamczur.pl/blo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ulsmedycyny.pl/who-26-mln-pacjentow-umiera-rocznie-z-powodu-bledow-w-opiece-zdrowotnej-97045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Globalny Ośrodek Diagnostyki</a:t>
            </a:r>
            <a:br>
              <a:rPr lang="pl-PL" dirty="0" smtClean="0"/>
            </a:br>
            <a:r>
              <a:rPr lang="pl-PL" dirty="0" smtClean="0"/>
              <a:t>Trudnych Przypadków Medycznych </a:t>
            </a:r>
            <a:r>
              <a:rPr lang="pl-PL" sz="3100" dirty="0" smtClean="0"/>
              <a:t>(GODTPM)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Global Center for the Diagnosis of Difficult Medical Cases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chemeClr val="tx1"/>
                </a:solidFill>
              </a:rPr>
              <a:t>Dr n. med. Dariusz </a:t>
            </a:r>
            <a:r>
              <a:rPr lang="pl-PL" sz="2800" dirty="0" err="1" smtClean="0">
                <a:solidFill>
                  <a:schemeClr val="tx1"/>
                </a:solidFill>
              </a:rPr>
              <a:t>Mamczur</a:t>
            </a:r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Łódź XI 2023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  <a:hlinkClick r:id="rId2"/>
              </a:rPr>
              <a:t>dr-mamczur@drmamczur.pl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0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zaokrąglony 18"/>
          <p:cNvSpPr/>
          <p:nvPr/>
        </p:nvSpPr>
        <p:spPr>
          <a:xfrm>
            <a:off x="2339753" y="1012678"/>
            <a:ext cx="6777412" cy="53285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1545" y="21366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Model GODTPM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496" y="6562913"/>
            <a:ext cx="2516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Dr n.med. Dariusz </a:t>
            </a:r>
            <a:r>
              <a:rPr lang="pl-PL" sz="1200" dirty="0" err="1" smtClean="0"/>
              <a:t>Mamczur</a:t>
            </a:r>
            <a:endParaRPr lang="pl-PL" sz="1200" dirty="0"/>
          </a:p>
        </p:txBody>
      </p:sp>
      <p:sp>
        <p:nvSpPr>
          <p:cNvPr id="5" name="Prostokąt 4"/>
          <p:cNvSpPr/>
          <p:nvPr/>
        </p:nvSpPr>
        <p:spPr>
          <a:xfrm>
            <a:off x="68467" y="260648"/>
            <a:ext cx="1080120" cy="50405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Pacjent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68467" y="1268760"/>
            <a:ext cx="1143744" cy="8473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Lekarz systemu </a:t>
            </a:r>
            <a:r>
              <a:rPr lang="pl-PL" sz="1200" dirty="0" smtClean="0"/>
              <a:t>zdrowia z kraju pacjenta</a:t>
            </a:r>
            <a:endParaRPr lang="pl-PL" sz="1200" dirty="0"/>
          </a:p>
        </p:txBody>
      </p:sp>
      <p:sp>
        <p:nvSpPr>
          <p:cNvPr id="8" name="Prostokąt 7"/>
          <p:cNvSpPr/>
          <p:nvPr/>
        </p:nvSpPr>
        <p:spPr>
          <a:xfrm>
            <a:off x="3627496" y="3963355"/>
            <a:ext cx="1224136" cy="8640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Lista chorób do różnicowania i</a:t>
            </a:r>
          </a:p>
          <a:p>
            <a:pPr algn="ctr"/>
            <a:r>
              <a:rPr lang="pl-PL" sz="1200" dirty="0" smtClean="0"/>
              <a:t>Plan diagnostyczny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5216538" y="1086572"/>
            <a:ext cx="1080120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GODTPM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26025" y="3903341"/>
            <a:ext cx="2160240" cy="201622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Finansowanie:</a:t>
            </a:r>
          </a:p>
          <a:p>
            <a:pPr algn="ctr"/>
            <a:r>
              <a:rPr lang="pl-PL" sz="1200" dirty="0" smtClean="0"/>
              <a:t>Pacjent</a:t>
            </a:r>
          </a:p>
          <a:p>
            <a:pPr algn="ctr"/>
            <a:r>
              <a:rPr lang="pl-PL" sz="1200" dirty="0" smtClean="0"/>
              <a:t>Fundacje pacjentów</a:t>
            </a:r>
          </a:p>
          <a:p>
            <a:pPr algn="ctr"/>
            <a:r>
              <a:rPr lang="pl-PL" sz="1200" dirty="0" smtClean="0"/>
              <a:t>Państwowe systemy zdrowotne firmy ubezpieczeniowe</a:t>
            </a:r>
          </a:p>
          <a:p>
            <a:pPr algn="ctr"/>
            <a:r>
              <a:rPr lang="pl-PL" sz="1200" dirty="0" smtClean="0"/>
              <a:t> firmy farmaceutyczne (leki na choroby rzadkie)</a:t>
            </a:r>
          </a:p>
          <a:p>
            <a:pPr algn="ctr"/>
            <a:r>
              <a:rPr lang="pl-PL" sz="1200" dirty="0" smtClean="0"/>
              <a:t>Pracownie diagnostyczne</a:t>
            </a:r>
          </a:p>
          <a:p>
            <a:pPr algn="ctr"/>
            <a:r>
              <a:rPr lang="pl-PL" sz="1200" dirty="0" smtClean="0"/>
              <a:t>Abonamentowe centra medyczne</a:t>
            </a:r>
          </a:p>
          <a:p>
            <a:pPr algn="ctr"/>
            <a:r>
              <a:rPr lang="pl-PL" sz="1200" dirty="0" smtClean="0"/>
              <a:t>inne</a:t>
            </a:r>
            <a:endParaRPr lang="pl-PL" sz="1200" dirty="0"/>
          </a:p>
        </p:txBody>
      </p:sp>
      <p:sp>
        <p:nvSpPr>
          <p:cNvPr id="11" name="Prostokąt 10"/>
          <p:cNvSpPr/>
          <p:nvPr/>
        </p:nvSpPr>
        <p:spPr>
          <a:xfrm>
            <a:off x="3023828" y="1761964"/>
            <a:ext cx="2166886" cy="94695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Kwalifikacja pacjentów </a:t>
            </a:r>
            <a:r>
              <a:rPr lang="pl-PL" sz="1100" dirty="0" smtClean="0"/>
              <a:t>do diagnostyki i leczenia trudnych przypadków</a:t>
            </a:r>
            <a:endParaRPr lang="pl-PL" sz="1400" dirty="0" smtClean="0"/>
          </a:p>
        </p:txBody>
      </p:sp>
      <p:sp>
        <p:nvSpPr>
          <p:cNvPr id="12" name="Prostokąt 11"/>
          <p:cNvSpPr/>
          <p:nvPr/>
        </p:nvSpPr>
        <p:spPr>
          <a:xfrm>
            <a:off x="3658475" y="3018705"/>
            <a:ext cx="1080120" cy="65826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Lekarze </a:t>
            </a:r>
            <a:r>
              <a:rPr lang="pl-PL" sz="1100" dirty="0" smtClean="0"/>
              <a:t>konsultanci na całym świecie</a:t>
            </a:r>
            <a:endParaRPr lang="pl-PL" sz="1400" dirty="0"/>
          </a:p>
        </p:txBody>
      </p:sp>
      <p:sp>
        <p:nvSpPr>
          <p:cNvPr id="13" name="Prostokąt 12"/>
          <p:cNvSpPr/>
          <p:nvPr/>
        </p:nvSpPr>
        <p:spPr>
          <a:xfrm>
            <a:off x="5082702" y="2931742"/>
            <a:ext cx="1440160" cy="103161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 smtClean="0"/>
              <a:t>Sztuczna inteligencja (AI) do tworzenia list chorób do diagnostyki</a:t>
            </a:r>
            <a:endParaRPr lang="pl-PL" sz="1100" dirty="0"/>
          </a:p>
        </p:txBody>
      </p:sp>
      <p:sp>
        <p:nvSpPr>
          <p:cNvPr id="14" name="Prostokąt 13"/>
          <p:cNvSpPr/>
          <p:nvPr/>
        </p:nvSpPr>
        <p:spPr>
          <a:xfrm>
            <a:off x="3800075" y="5103971"/>
            <a:ext cx="1224136" cy="8640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ROZPOZNANIE ostateczne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2434973" y="5103971"/>
            <a:ext cx="1147497" cy="8640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BADANIA</a:t>
            </a:r>
          </a:p>
          <a:p>
            <a:pPr algn="ctr"/>
            <a:r>
              <a:rPr lang="pl-PL" sz="1200" dirty="0" smtClean="0"/>
              <a:t>Diagnostyka w placówkach na całym świecie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6660232" y="5103971"/>
            <a:ext cx="1224136" cy="8640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Plan terapeutyczny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8028384" y="5103971"/>
            <a:ext cx="1080120" cy="81520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LECZENIE</a:t>
            </a:r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5220072" y="5103971"/>
            <a:ext cx="1224136" cy="86409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dirty="0" smtClean="0"/>
              <a:t>Ośrodki badawcze – nieznane choroby</a:t>
            </a:r>
          </a:p>
          <a:p>
            <a:pPr algn="ctr"/>
            <a:r>
              <a:rPr lang="pl-PL" sz="800" dirty="0" smtClean="0"/>
              <a:t>Nowe leki w chorobach rzadkich i nieznanych</a:t>
            </a:r>
            <a:endParaRPr lang="pl-PL" sz="1050" dirty="0"/>
          </a:p>
        </p:txBody>
      </p:sp>
      <p:cxnSp>
        <p:nvCxnSpPr>
          <p:cNvPr id="21" name="Łącznik prosty ze strzałką 20"/>
          <p:cNvCxnSpPr>
            <a:stCxn id="5" idx="2"/>
            <a:endCxn id="7" idx="0"/>
          </p:cNvCxnSpPr>
          <p:nvPr/>
        </p:nvCxnSpPr>
        <p:spPr>
          <a:xfrm>
            <a:off x="608527" y="764704"/>
            <a:ext cx="31812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>
            <a:stCxn id="7" idx="3"/>
          </p:cNvCxnSpPr>
          <p:nvPr/>
        </p:nvCxnSpPr>
        <p:spPr>
          <a:xfrm>
            <a:off x="1212211" y="1692424"/>
            <a:ext cx="112754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V="1">
            <a:off x="1235922" y="3425503"/>
            <a:ext cx="1080120" cy="45579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2411760" y="1761964"/>
            <a:ext cx="607013" cy="47347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4236945" y="2701345"/>
            <a:ext cx="0" cy="30978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>
            <a:off x="4738595" y="3347839"/>
            <a:ext cx="344107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>
            <a:off x="4219049" y="3676974"/>
            <a:ext cx="0" cy="28638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 flipH="1">
            <a:off x="4796459" y="3573016"/>
            <a:ext cx="279597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/>
          <p:nvPr/>
        </p:nvCxnSpPr>
        <p:spPr>
          <a:xfrm flipH="1">
            <a:off x="3347864" y="4827451"/>
            <a:ext cx="850671" cy="25773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/>
          <p:cNvCxnSpPr/>
          <p:nvPr/>
        </p:nvCxnSpPr>
        <p:spPr>
          <a:xfrm flipV="1">
            <a:off x="3563888" y="5509226"/>
            <a:ext cx="217287" cy="234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5004048" y="5517232"/>
            <a:ext cx="220189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>
            <a:off x="7884368" y="5589240"/>
            <a:ext cx="20017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>
            <a:off x="6460060" y="5589240"/>
            <a:ext cx="200172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0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5400" dirty="0" smtClean="0"/>
              <a:t>40 lat pracy zawodowej lekarza</a:t>
            </a:r>
            <a:endParaRPr lang="pl-PL" sz="5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496" y="6562913"/>
            <a:ext cx="2516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Dr n.med. Dariusz </a:t>
            </a:r>
            <a:r>
              <a:rPr lang="pl-PL" sz="1200" dirty="0" err="1" smtClean="0"/>
              <a:t>Mamczur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03685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40 lat pracy zawodowej lekarza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3429000"/>
            <a:ext cx="8229600" cy="1396752"/>
          </a:xfrm>
        </p:spPr>
        <p:txBody>
          <a:bodyPr>
            <a:normAutofit fontScale="92500"/>
          </a:bodyPr>
          <a:lstStyle/>
          <a:p>
            <a:r>
              <a:rPr lang="pl-PL" dirty="0" smtClean="0">
                <a:hlinkClick r:id="rId2"/>
              </a:rPr>
              <a:t>https://www.dr-mamczur.pl/blog/2014/co-moze-wiedziec-lekarz-o-wizualizacji-w-biznesie/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824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40 lat pracy zawodowej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W tym roku mija </a:t>
            </a:r>
            <a:r>
              <a:rPr lang="pl-PL" b="1" dirty="0" smtClean="0"/>
              <a:t>40 lat od ukończenia Wojskowej Akademii Medycznej w Łodzi </a:t>
            </a:r>
            <a:r>
              <a:rPr lang="pl-PL" dirty="0" smtClean="0"/>
              <a:t>(pozdrawiam kolegów z XX Kursu Wydziału Lekarskiego - VI 1983 r.) i rozpoczęcia mojej pracy zawodowej jako lekarz.</a:t>
            </a:r>
          </a:p>
          <a:p>
            <a:r>
              <a:rPr lang="pl-PL" dirty="0" smtClean="0"/>
              <a:t>https://www.dr-mamczur.pl/blog/2014/co-moze-wiedziec-lekarz-o-wizualizacji-w-biznesie/</a:t>
            </a:r>
          </a:p>
          <a:p>
            <a:r>
              <a:rPr lang="pl-PL" dirty="0" smtClean="0"/>
              <a:t>Od 12 lat prowadzę blog „</a:t>
            </a:r>
            <a:r>
              <a:rPr lang="pl-PL" b="1" dirty="0" smtClean="0"/>
              <a:t>Trudne przypadki medyczne</a:t>
            </a:r>
            <a:r>
              <a:rPr lang="pl-PL" dirty="0" smtClean="0"/>
              <a:t>” i zajmuję się diagnozowaniem pacjentów z nietypowymi objawami.</a:t>
            </a:r>
          </a:p>
          <a:p>
            <a:pPr marL="0" indent="0" algn="ctr">
              <a:buNone/>
            </a:pPr>
            <a:r>
              <a:rPr lang="pl-PL" dirty="0" smtClean="0">
                <a:hlinkClick r:id="rId2"/>
              </a:rPr>
              <a:t>https://www.dr-mamczur.pl/blog/</a:t>
            </a:r>
            <a:endParaRPr lang="pl-PL" dirty="0" smtClean="0"/>
          </a:p>
          <a:p>
            <a:r>
              <a:rPr lang="pl-PL" dirty="0" smtClean="0"/>
              <a:t>Diagnostyka tych chorych opiera się na </a:t>
            </a:r>
            <a:r>
              <a:rPr lang="pl-PL" b="1" dirty="0" smtClean="0"/>
              <a:t>przełamaniu dotychczasowego stereotypu </a:t>
            </a:r>
            <a:r>
              <a:rPr lang="pl-PL" dirty="0" smtClean="0"/>
              <a:t>myślenia. </a:t>
            </a:r>
            <a:r>
              <a:rPr lang="pl-PL" dirty="0" smtClean="0"/>
              <a:t>Powszechnie uważa się,  że jest ona zarezerwowana tylko dla szpitalnych ośrodków klinicznych i ośrodków chorób rzadkich. </a:t>
            </a:r>
            <a:r>
              <a:rPr lang="pl-PL" dirty="0" smtClean="0"/>
              <a:t>Stereotyp – jak Klinika z filmu „Dr House</a:t>
            </a:r>
            <a:r>
              <a:rPr lang="pl-PL" dirty="0" smtClean="0"/>
              <a:t>”</a:t>
            </a:r>
            <a:r>
              <a:rPr lang="pl-PL" dirty="0"/>
              <a:t>.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b="1" dirty="0" smtClean="0"/>
              <a:t>mojej koncepcji </a:t>
            </a:r>
            <a:r>
              <a:rPr lang="pl-PL" dirty="0" smtClean="0"/>
              <a:t>przyjąłem, że w całym procesie </a:t>
            </a:r>
            <a:r>
              <a:rPr lang="pl-PL" b="1" dirty="0" smtClean="0"/>
              <a:t>najważniejszy jest koordynujący diagnostykę </a:t>
            </a:r>
            <a:r>
              <a:rPr lang="pl-PL" b="1" dirty="0" smtClean="0"/>
              <a:t>lekarz. Musi on mieć </a:t>
            </a:r>
            <a:r>
              <a:rPr lang="pl-PL" dirty="0" smtClean="0"/>
              <a:t>doświadczenie zawodowe i jest wspierany przez </a:t>
            </a:r>
            <a:r>
              <a:rPr lang="pl-PL" b="1" dirty="0" smtClean="0"/>
              <a:t>nowe technologie informatyczne </a:t>
            </a:r>
            <a:r>
              <a:rPr lang="pl-PL" b="1" dirty="0" smtClean="0"/>
              <a:t>(w tym AI)</a:t>
            </a:r>
            <a:r>
              <a:rPr lang="pl-PL" dirty="0" smtClean="0"/>
              <a:t>.  Reszta procesu opiera na </a:t>
            </a:r>
            <a:r>
              <a:rPr lang="pl-PL" b="1" dirty="0" smtClean="0"/>
              <a:t>outsourcingu</a:t>
            </a:r>
            <a:r>
              <a:rPr lang="pl-PL" dirty="0" smtClean="0"/>
              <a:t> </a:t>
            </a:r>
            <a:r>
              <a:rPr lang="pl-PL" b="1" dirty="0" smtClean="0"/>
              <a:t>usług diagnostycznych. </a:t>
            </a:r>
            <a:r>
              <a:rPr lang="pl-PL" dirty="0" smtClean="0"/>
              <a:t>Dzięki temu – </a:t>
            </a:r>
            <a:r>
              <a:rPr lang="pl-PL" b="1" dirty="0" smtClean="0"/>
              <a:t>mam do swojej dyspozycji </a:t>
            </a:r>
            <a:r>
              <a:rPr lang="pl-PL" dirty="0" smtClean="0"/>
              <a:t>(w ramach odpłacanych przez pacjenta) usług laboratoryjnych, procedur diagnostycznych oraz konsultacje przez </a:t>
            </a:r>
            <a:r>
              <a:rPr lang="pl-PL" b="1" dirty="0" smtClean="0"/>
              <a:t>najlepszych specjalistów na całym świecie</a:t>
            </a:r>
            <a:r>
              <a:rPr lang="pl-PL" dirty="0" smtClean="0"/>
              <a:t>. Problemem jest jedynie </a:t>
            </a:r>
            <a:r>
              <a:rPr lang="pl-PL" b="1" dirty="0" smtClean="0"/>
              <a:t>finansowanie</a:t>
            </a:r>
            <a:r>
              <a:rPr lang="pl-PL" dirty="0" smtClean="0"/>
              <a:t> tego modelu. Na razie zależy to od pacjenta skąd pozyska środki na dalszą diagnostykę. Wspierają go rodzina, fundacje zrzeszające pacjentów, częściowo korzysta z badań zlecanych w ramach NFZ.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630932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Dr n.med. Dariusz </a:t>
            </a:r>
            <a:r>
              <a:rPr lang="pl-PL" sz="1400" dirty="0" err="1" smtClean="0"/>
              <a:t>Mamczur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9356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Nie trzeba kupować krowy, aby napić się mleka!!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419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836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Ilu chorych na świecie jest „trudnym przypadkiem medycznym?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Ile chorób jest niezdiagnozowanych lub źle rozpoznanych?</a:t>
            </a:r>
          </a:p>
          <a:p>
            <a:r>
              <a:rPr lang="pl-PL" dirty="0" smtClean="0"/>
              <a:t>Ile jest chorób nieuleczalnych?</a:t>
            </a:r>
          </a:p>
          <a:p>
            <a:r>
              <a:rPr lang="pl-PL" dirty="0" smtClean="0"/>
              <a:t>„nie wie nikt” </a:t>
            </a:r>
            <a:r>
              <a:rPr lang="pl-PL" sz="2300" dirty="0" smtClean="0"/>
              <a:t>(jak w piosence–Bogusława Meca „Naprawdę jaka jesteś” ) </a:t>
            </a:r>
            <a:r>
              <a:rPr lang="pl-PL" sz="2300" dirty="0" smtClean="0">
                <a:sym typeface="Wingdings" pitchFamily="2" charset="2"/>
              </a:rPr>
              <a:t></a:t>
            </a:r>
            <a:endParaRPr lang="pl-PL" sz="2300" dirty="0" smtClean="0"/>
          </a:p>
          <a:p>
            <a:endParaRPr lang="pl-PL" dirty="0"/>
          </a:p>
          <a:p>
            <a:r>
              <a:rPr lang="pl-PL" dirty="0" smtClean="0"/>
              <a:t>Szacuję, że mogą to być miliony!!</a:t>
            </a:r>
          </a:p>
          <a:p>
            <a:endParaRPr lang="pl-PL" dirty="0" smtClean="0"/>
          </a:p>
          <a:p>
            <a:r>
              <a:rPr lang="pl-PL" sz="2100" dirty="0" smtClean="0"/>
              <a:t>„Źródło: Puls Medycyny </a:t>
            </a:r>
            <a:r>
              <a:rPr lang="pl-PL" sz="2100" dirty="0" smtClean="0">
                <a:hlinkClick r:id="rId2"/>
              </a:rPr>
              <a:t>https://pulsmedycyny.pl/who-26-mln-pacjentow-umiera-rocznie-z-powodu-bledow-w-opiece-zdrowotnej-970458</a:t>
            </a:r>
            <a:endParaRPr lang="pl-PL" sz="2100" dirty="0" smtClean="0"/>
          </a:p>
          <a:p>
            <a:endParaRPr lang="pl-PL" sz="1800" dirty="0" smtClean="0"/>
          </a:p>
          <a:p>
            <a:r>
              <a:rPr lang="pl-PL" sz="1800" dirty="0" smtClean="0"/>
              <a:t>„Jak oszacowali eksperci WHO, w samych tylko krajach o niskim i średnim dochodzie na mieszkańca na skutek 134 milionów różnego rodzaju błędów i zaniedbań w opiece zdrowotnej (</a:t>
            </a:r>
            <a:r>
              <a:rPr lang="pl-PL" sz="1800" b="1" dirty="0" smtClean="0"/>
              <a:t>błędna diagnoza</a:t>
            </a:r>
            <a:r>
              <a:rPr lang="pl-PL" sz="1800" dirty="0" smtClean="0"/>
              <a:t>, zakażenia szpitalne, </a:t>
            </a:r>
            <a:r>
              <a:rPr lang="pl-PL" sz="1800" b="1" dirty="0" smtClean="0"/>
              <a:t>błędy medyczne</a:t>
            </a:r>
            <a:r>
              <a:rPr lang="pl-PL" sz="1800" dirty="0" smtClean="0"/>
              <a:t>) rocznie umiera 2,6 miliona osób. Większości tych zgonów można byłoby uniknąć.”</a:t>
            </a:r>
            <a:endParaRPr lang="pl-PL" sz="1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496" y="6562913"/>
            <a:ext cx="2516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Dr n.med. Dariusz </a:t>
            </a:r>
            <a:r>
              <a:rPr lang="pl-PL" sz="1200" dirty="0" err="1" smtClean="0"/>
              <a:t>Mamczur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89515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Globalny Ośrodek Diagnostyki</a:t>
            </a:r>
            <a:br>
              <a:rPr lang="pl-PL" dirty="0" smtClean="0"/>
            </a:br>
            <a:r>
              <a:rPr lang="pl-PL" dirty="0" smtClean="0"/>
              <a:t>Trudnych Przypadków Medycznych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676672"/>
          </a:xfrm>
        </p:spPr>
        <p:txBody>
          <a:bodyPr/>
          <a:lstStyle/>
          <a:p>
            <a:pPr algn="ctr"/>
            <a:r>
              <a:rPr lang="pl-PL" dirty="0" smtClean="0"/>
              <a:t>MODEL Działania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496" y="6562913"/>
            <a:ext cx="2516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Dr n.med. Dariusz </a:t>
            </a:r>
            <a:r>
              <a:rPr lang="pl-PL" sz="1200" dirty="0" err="1" smtClean="0"/>
              <a:t>Mamczur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44708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GODTPM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Globalny Ośrodek Diagnostyki</a:t>
            </a:r>
            <a:br>
              <a:rPr lang="pl-PL" dirty="0" smtClean="0"/>
            </a:br>
            <a:r>
              <a:rPr lang="pl-PL" dirty="0" smtClean="0"/>
              <a:t>Trudnych Przypadków Medycznych jest pomysłem na moim zdaniem potrzebny (może nawet dochodowy) światowy start-</a:t>
            </a:r>
            <a:r>
              <a:rPr lang="pl-PL" dirty="0" err="1" smtClean="0"/>
              <a:t>up</a:t>
            </a:r>
            <a:r>
              <a:rPr lang="pl-PL" dirty="0" smtClean="0"/>
              <a:t> medyczny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(czy stanie się „Jednorożcem? - Nie </a:t>
            </a:r>
            <a:r>
              <a:rPr lang="pl-PL" dirty="0" smtClean="0"/>
              <a:t>wiem. Jeśli każdy ze 136 mln pacjentów, których dotknął problem diagnostyczny zapłaciłby tylko 10 dolarów, aby móc się zdiagnozować, to byłaby to suma 1,36 mld $.)</a:t>
            </a:r>
            <a:endParaRPr lang="pl-PL" dirty="0" smtClean="0"/>
          </a:p>
          <a:p>
            <a:r>
              <a:rPr lang="pl-PL" dirty="0" smtClean="0"/>
              <a:t>Czy nie boję się, że ktoś wykorzysta ten pomysł?</a:t>
            </a:r>
          </a:p>
          <a:p>
            <a:r>
              <a:rPr lang="pl-PL" dirty="0" smtClean="0"/>
              <a:t>Nie – bo jeśli nawet ktoś inny go zrealizuje, to i tak będę zwycięzcą, bo  spełni </a:t>
            </a:r>
          </a:p>
          <a:p>
            <a:pPr marL="0" indent="0" algn="ctr">
              <a:buNone/>
            </a:pPr>
            <a:r>
              <a:rPr lang="pl-PL" dirty="0" smtClean="0"/>
              <a:t>MOJE MARZENIA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630932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Dr n.med. Dariusz </a:t>
            </a:r>
            <a:r>
              <a:rPr lang="pl-PL" sz="1400" dirty="0" err="1" smtClean="0"/>
              <a:t>Mamczur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1577243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485</Words>
  <Application>Microsoft Office PowerPoint</Application>
  <PresentationFormat>Pokaz na ekranie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Globalny Ośrodek Diagnostyki Trudnych Przypadków Medycznych (GODTPM)  Global Center for the Diagnosis of Difficult Medical Cases   </vt:lpstr>
      <vt:lpstr>40 lat pracy zawodowej lekarza</vt:lpstr>
      <vt:lpstr>40 lat pracy zawodowej lekarza</vt:lpstr>
      <vt:lpstr>40 lat pracy zawodowej</vt:lpstr>
      <vt:lpstr>Nie trzeba kupować krowy, aby napić się mleka!! </vt:lpstr>
      <vt:lpstr>Prezentacja programu PowerPoint</vt:lpstr>
      <vt:lpstr>Ilu chorych na świecie jest „trudnym przypadkiem medycznym?</vt:lpstr>
      <vt:lpstr>Globalny Ośrodek Diagnostyki Trudnych Przypadków Medycznych  </vt:lpstr>
      <vt:lpstr>GODTPM</vt:lpstr>
      <vt:lpstr>Model GODTPM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Globalny Ośrodek Diagnostyki Trudnych Przypadków Medycznych</dc:title>
  <dc:creator>Admin</dc:creator>
  <cp:lastModifiedBy>Admin</cp:lastModifiedBy>
  <cp:revision>22</cp:revision>
  <dcterms:created xsi:type="dcterms:W3CDTF">2023-11-03T07:36:38Z</dcterms:created>
  <dcterms:modified xsi:type="dcterms:W3CDTF">2023-11-03T11:15:51Z</dcterms:modified>
</cp:coreProperties>
</file>